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3"/>
  </p:notesMasterIdLst>
  <p:sldIdLst>
    <p:sldId id="256" r:id="rId2"/>
    <p:sldId id="298" r:id="rId3"/>
    <p:sldId id="275" r:id="rId4"/>
    <p:sldId id="305" r:id="rId5"/>
    <p:sldId id="303" r:id="rId6"/>
    <p:sldId id="304" r:id="rId7"/>
    <p:sldId id="294" r:id="rId8"/>
    <p:sldId id="302" r:id="rId9"/>
    <p:sldId id="276" r:id="rId10"/>
    <p:sldId id="277" r:id="rId11"/>
    <p:sldId id="278" r:id="rId12"/>
    <p:sldId id="306" r:id="rId13"/>
    <p:sldId id="313" r:id="rId14"/>
    <p:sldId id="279" r:id="rId15"/>
    <p:sldId id="280" r:id="rId16"/>
    <p:sldId id="281" r:id="rId17"/>
    <p:sldId id="282" r:id="rId18"/>
    <p:sldId id="299" r:id="rId19"/>
    <p:sldId id="307" r:id="rId20"/>
    <p:sldId id="284" r:id="rId21"/>
    <p:sldId id="289" r:id="rId22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enik Agnieszka" initials="PA" lastIdx="1" clrIdx="0">
    <p:extLst>
      <p:ext uri="{19B8F6BF-5375-455C-9EA6-DF929625EA0E}">
        <p15:presenceInfo xmlns:p15="http://schemas.microsoft.com/office/powerpoint/2012/main" userId="S::Agnieszka.Palenik@mfipr.gov.pl::6a0c958d-6557-4bbd-8aa6-03360055b1e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7309" autoAdjust="0"/>
  </p:normalViewPr>
  <p:slideViewPr>
    <p:cSldViewPr showGuides="1">
      <p:cViewPr varScale="1">
        <p:scale>
          <a:sx n="98" d="100"/>
          <a:sy n="98" d="100"/>
        </p:scale>
        <p:origin x="1536" y="96"/>
      </p:cViewPr>
      <p:guideLst>
        <p:guide orient="horz" pos="2381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EFF2B-0721-7148-92D1-1650B5B78E9F}" type="datetimeFigureOut">
              <a:rPr lang="pl-PL" smtClean="0"/>
              <a:t>30.11.2025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2B4DB-5212-AD42-B2C1-BD19AC94D4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277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28D0A-F65A-0470-205D-3882BCD9F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6BAD034-C7DF-AFE4-A86A-345DA8A638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5AE2D9C4-32CD-4200-2CC9-6E50367360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6EB7CF7-27E3-23A3-9C03-3B40277DF5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868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7030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16194-2EFB-83C3-473A-8F0749933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F3C3CA67-C9D8-1238-CCC5-003F61188C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53B79F43-2D73-2E6F-8FFA-3D75827E46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31943FD-F26B-F0E1-F0DB-37056281B2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4816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C3EC6-6860-B6CB-A5DE-A7FA1C70C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91684EB-B30F-6DB0-83F1-242D64CB87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B400E6F-7890-6618-2131-1B105FAFC6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3665FB4-9B9E-6975-B63B-96CC0C9344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0029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026613" y="1973818"/>
            <a:ext cx="8639675" cy="4326381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60" y="1973818"/>
            <a:ext cx="3959225" cy="72009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2" y="540402"/>
            <a:ext cx="1080000" cy="1080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788" y="540402"/>
            <a:ext cx="1080000" cy="10800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44" y="540402"/>
            <a:ext cx="1080000" cy="1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59113"/>
            <a:ext cx="7920115" cy="1107677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5356" y="540402"/>
            <a:ext cx="1799844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2A3D249-6366-4532-95C2-9DDC07D17B44}" type="datetime1">
              <a:rPr lang="pl-PL" smtClean="0"/>
              <a:t>30.11.2025</a:t>
            </a:fld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6371047"/>
            <a:ext cx="1621258" cy="94919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00" y="6371047"/>
            <a:ext cx="2633371" cy="94919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43" y="6370378"/>
            <a:ext cx="2239772" cy="9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67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2465388" y="4500563"/>
            <a:ext cx="8226426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5525" y="0"/>
            <a:ext cx="8640763" cy="5221288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763" h="5221288">
                <a:moveTo>
                  <a:pt x="0" y="0"/>
                </a:moveTo>
                <a:lnTo>
                  <a:pt x="8640763" y="0"/>
                </a:lnTo>
                <a:lnTo>
                  <a:pt x="8640763" y="4500563"/>
                </a:lnTo>
                <a:lnTo>
                  <a:pt x="1439863" y="4500563"/>
                </a:lnTo>
                <a:lnTo>
                  <a:pt x="1439863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B4B8A84-3D08-244B-BF5B-6E361D1A74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5" y="4500563"/>
            <a:ext cx="3959225" cy="7200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50" y="5593629"/>
            <a:ext cx="7559675" cy="70557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8" name="Obraz 7" descr="znak Funduszy Europejskich">
            <a:extLst>
              <a:ext uri="{FF2B5EF4-FFF2-40B4-BE49-F238E27FC236}">
                <a16:creationId xmlns:a16="http://schemas.microsoft.com/office/drawing/2014/main" id="{BFD80FA4-66E0-3049-A92A-085F431CEB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6371047"/>
            <a:ext cx="1621258" cy="949192"/>
          </a:xfrm>
          <a:prstGeom prst="rect">
            <a:avLst/>
          </a:prstGeom>
        </p:spPr>
      </p:pic>
      <p:pic>
        <p:nvPicPr>
          <p:cNvPr id="9" name="Obraz 8" descr="flaga Unii Europejskie z dopiskiem dofinansowane przez Unię Europejską">
            <a:extLst>
              <a:ext uri="{FF2B5EF4-FFF2-40B4-BE49-F238E27FC236}">
                <a16:creationId xmlns:a16="http://schemas.microsoft.com/office/drawing/2014/main" id="{695F0183-048A-AF46-A850-8C265BFACC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00" y="6371047"/>
            <a:ext cx="2633371" cy="949192"/>
          </a:xfrm>
          <a:prstGeom prst="rect">
            <a:avLst/>
          </a:prstGeom>
        </p:spPr>
      </p:pic>
      <p:pic>
        <p:nvPicPr>
          <p:cNvPr id="10" name="Obraz 9" descr="barwy RP">
            <a:extLst>
              <a:ext uri="{FF2B5EF4-FFF2-40B4-BE49-F238E27FC236}">
                <a16:creationId xmlns:a16="http://schemas.microsoft.com/office/drawing/2014/main" id="{875F5C9C-57CB-134D-A405-3BC05A23D8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43" y="6370378"/>
            <a:ext cx="2239772" cy="9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84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025525" y="1983572"/>
            <a:ext cx="8640763" cy="4316627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5" y="1983572"/>
            <a:ext cx="3959225" cy="720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70227"/>
            <a:ext cx="7920115" cy="1087764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5356" y="540402"/>
            <a:ext cx="1799844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68EEE8EE-D7CF-4F1D-849B-3E54D1DD80B0}" type="datetime1">
              <a:rPr lang="pl-PL" smtClean="0"/>
              <a:t>30.11.2025</a:t>
            </a:fld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6371047"/>
            <a:ext cx="1621258" cy="949192"/>
          </a:xfrm>
          <a:prstGeom prst="rect">
            <a:avLst/>
          </a:prstGeom>
        </p:spPr>
      </p:pic>
      <p:pic>
        <p:nvPicPr>
          <p:cNvPr id="10" name="Obraz 9" descr="flaga Unii Europejskiej z dopiskiem dofinansowane przez Unię Europejską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00" y="6371047"/>
            <a:ext cx="2633371" cy="949192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43" y="6370378"/>
            <a:ext cx="2239772" cy="95053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39E0742-6ADE-F448-8437-7F591E1D07F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7" y="1244366"/>
            <a:ext cx="381000" cy="381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60567DB-D582-D44E-A6AD-12B2B5F1FE7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545866"/>
            <a:ext cx="381000" cy="3810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9EEE39C-033E-F640-8C4C-E23D91BEA33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511" y="1244366"/>
            <a:ext cx="381000" cy="3810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786" y="538288"/>
            <a:ext cx="381000" cy="3810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D90F56-CFD2-1A40-B479-B556FC2D370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5" y="545866"/>
            <a:ext cx="381000" cy="3810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E96C1A-FA5C-A24F-9872-8608B9B3BC4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93" y="1254829"/>
            <a:ext cx="381000" cy="3810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8B2440F-CBE5-784D-ADC8-E797F64F472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543567"/>
            <a:ext cx="381000" cy="38100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C717A0E-10D0-FA43-BF65-49909BDCEAF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18" y="535269"/>
            <a:ext cx="381000" cy="38100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2891D6F-956C-9342-B2BB-C701A5BC515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56" y="531095"/>
            <a:ext cx="381000" cy="38100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DE0C268-A93E-1C47-9AA3-10F1F10D097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2" y="1251987"/>
            <a:ext cx="381000" cy="381000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5508241-FE91-D847-8686-4F72BD31422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13" y="1250549"/>
            <a:ext cx="381000" cy="381000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B9A3203-260A-FA4A-9526-A6276A5756D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1250549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26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16">
            <a:extLst>
              <a:ext uri="{FF2B5EF4-FFF2-40B4-BE49-F238E27FC236}">
                <a16:creationId xmlns:a16="http://schemas.microsoft.com/office/drawing/2014/main" id="{69383BDA-94B1-6FB6-27E3-0CC3DEDF5A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784975" cy="522128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2825750" y="4500563"/>
            <a:ext cx="6840538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2808" y="5579563"/>
            <a:ext cx="6133117" cy="648546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6444" y="539750"/>
            <a:ext cx="1799844" cy="366725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857886D-A165-4D54-8DB0-CE6586ECA8EC}" type="datetime1">
              <a:rPr lang="pl-PL" smtClean="0"/>
              <a:t>30.11.2025</a:t>
            </a:fld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70B23A41-17AB-76D8-3EFE-38FC22C5B5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6371047"/>
            <a:ext cx="1621258" cy="949192"/>
          </a:xfrm>
          <a:prstGeom prst="rect">
            <a:avLst/>
          </a:prstGeom>
        </p:spPr>
      </p:pic>
      <p:pic>
        <p:nvPicPr>
          <p:cNvPr id="10" name="Obraz 9" descr="flaga Unii Europejskie z dopiskiem dofinansowane przez Unię Europejską">
            <a:extLst>
              <a:ext uri="{FF2B5EF4-FFF2-40B4-BE49-F238E27FC236}">
                <a16:creationId xmlns:a16="http://schemas.microsoft.com/office/drawing/2014/main" id="{E8AB2AB5-3131-C310-7606-6899798511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00" y="6371047"/>
            <a:ext cx="2633371" cy="949192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7C93677B-A16E-82CA-7FC4-B6B5151607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43" y="6370378"/>
            <a:ext cx="2239772" cy="950531"/>
          </a:xfrm>
          <a:prstGeom prst="rect">
            <a:avLst/>
          </a:prstGeom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EB4DB370-BCB9-D1E9-5613-5A9DCA5F31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50" y="4500563"/>
            <a:ext cx="3959225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3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2825749" y="4500563"/>
            <a:ext cx="7196139" cy="215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9925" y="0"/>
            <a:ext cx="6835775" cy="4859338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3905250" y="4500562"/>
            <a:ext cx="3600449" cy="359395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2825751" y="4500561"/>
            <a:ext cx="1079500" cy="358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6113" y="5195719"/>
            <a:ext cx="6480176" cy="1320421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90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05279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4000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06" y="899836"/>
            <a:ext cx="4320000" cy="108000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906" y="1979837"/>
            <a:ext cx="4320382" cy="468000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900113"/>
            <a:ext cx="4986338" cy="575972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53987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30E28BA-19A4-6182-CE10-65107EDF6B75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999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63107C-97A9-9A5D-A2A2-E6ABB7ED4C62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597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907" y="1979837"/>
            <a:ext cx="8640382" cy="46800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  <a:endParaRPr lang="en-US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1025870" y="0"/>
            <a:ext cx="1080742" cy="179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2106612" y="0"/>
            <a:ext cx="7559293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5200" y="7019837"/>
            <a:ext cx="1080000" cy="180000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10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616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5" r:id="rId2"/>
    <p:sldLayoutId id="2147483720" r:id="rId3"/>
    <p:sldLayoutId id="2147483721" r:id="rId4"/>
    <p:sldLayoutId id="2147483710" r:id="rId5"/>
    <p:sldLayoutId id="2147483712" r:id="rId6"/>
    <p:sldLayoutId id="2147483726" r:id="rId7"/>
    <p:sldLayoutId id="2147483740" r:id="rId8"/>
    <p:sldLayoutId id="2147483723" r:id="rId9"/>
    <p:sldLayoutId id="2147483728" r:id="rId10"/>
  </p:sldLayoutIdLst>
  <p:hf hdr="0" ftr="0"/>
  <p:txStyles>
    <p:titleStyle>
      <a:lvl1pPr algn="l" defTabSz="1007943" rtl="0" eaLnBrk="1" latinLnBrk="0" hangingPunct="1">
        <a:lnSpc>
          <a:spcPts val="3600"/>
        </a:lnSpc>
        <a:spcBef>
          <a:spcPct val="0"/>
        </a:spcBef>
        <a:buNone/>
        <a:defRPr sz="2800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51986" indent="-251986" algn="l" defTabSz="1007943" rtl="0" eaLnBrk="1" latinLnBrk="0" hangingPunct="1">
        <a:lnSpc>
          <a:spcPts val="2400"/>
        </a:lnSpc>
        <a:spcBef>
          <a:spcPts val="1102"/>
        </a:spcBef>
        <a:buClr>
          <a:schemeClr val="accent1"/>
        </a:buClr>
        <a:buFontTx/>
        <a:buBlip>
          <a:blip r:embed="rId12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755957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3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259929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4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763900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267872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3">
          <p15:clr>
            <a:srgbClr val="F26B43"/>
          </p15:clr>
        </p15:guide>
        <p15:guide id="2" pos="419">
          <p15:clr>
            <a:srgbClr val="F26B43"/>
          </p15:clr>
        </p15:guide>
        <p15:guide id="3" pos="646">
          <p15:clr>
            <a:srgbClr val="F26B43"/>
          </p15:clr>
        </p15:guide>
        <p15:guide id="4" pos="873">
          <p15:clr>
            <a:srgbClr val="F26B43"/>
          </p15:clr>
        </p15:guide>
        <p15:guide id="5" pos="1100">
          <p15:clr>
            <a:srgbClr val="F26B43"/>
          </p15:clr>
        </p15:guide>
        <p15:guide id="6" pos="1327">
          <p15:clr>
            <a:srgbClr val="F26B43"/>
          </p15:clr>
        </p15:guide>
        <p15:guide id="7" pos="1553">
          <p15:clr>
            <a:srgbClr val="F26B43"/>
          </p15:clr>
        </p15:guide>
        <p15:guide id="8" pos="1780">
          <p15:clr>
            <a:srgbClr val="F26B43"/>
          </p15:clr>
        </p15:guide>
        <p15:guide id="9" pos="2007">
          <p15:clr>
            <a:srgbClr val="F26B43"/>
          </p15:clr>
        </p15:guide>
        <p15:guide id="10" pos="2234">
          <p15:clr>
            <a:srgbClr val="F26B43"/>
          </p15:clr>
        </p15:guide>
        <p15:guide id="11" pos="2460">
          <p15:clr>
            <a:srgbClr val="F26B43"/>
          </p15:clr>
        </p15:guide>
        <p15:guide id="12" pos="2687">
          <p15:clr>
            <a:srgbClr val="F26B43"/>
          </p15:clr>
        </p15:guide>
        <p15:guide id="13" pos="2914">
          <p15:clr>
            <a:srgbClr val="F26B43"/>
          </p15:clr>
        </p15:guide>
        <p15:guide id="14" pos="3141">
          <p15:clr>
            <a:srgbClr val="F26B43"/>
          </p15:clr>
        </p15:guide>
        <p15:guide id="15" pos="3368">
          <p15:clr>
            <a:srgbClr val="F26B43"/>
          </p15:clr>
        </p15:guide>
        <p15:guide id="16" pos="3594">
          <p15:clr>
            <a:srgbClr val="F26B43"/>
          </p15:clr>
        </p15:guide>
        <p15:guide id="17" pos="3821">
          <p15:clr>
            <a:srgbClr val="F26B43"/>
          </p15:clr>
        </p15:guide>
        <p15:guide id="18" pos="4048">
          <p15:clr>
            <a:srgbClr val="F26B43"/>
          </p15:clr>
        </p15:guide>
        <p15:guide id="19" pos="4275">
          <p15:clr>
            <a:srgbClr val="F26B43"/>
          </p15:clr>
        </p15:guide>
        <p15:guide id="20" pos="4501">
          <p15:clr>
            <a:srgbClr val="F26B43"/>
          </p15:clr>
        </p15:guide>
        <p15:guide id="21" pos="4728">
          <p15:clr>
            <a:srgbClr val="F26B43"/>
          </p15:clr>
        </p15:guide>
        <p15:guide id="22" pos="4955">
          <p15:clr>
            <a:srgbClr val="F26B43"/>
          </p15:clr>
        </p15:guide>
        <p15:guide id="23" pos="5182">
          <p15:clr>
            <a:srgbClr val="F26B43"/>
          </p15:clr>
        </p15:guide>
        <p15:guide id="24" pos="5408">
          <p15:clr>
            <a:srgbClr val="F26B43"/>
          </p15:clr>
        </p15:guide>
        <p15:guide id="25" pos="5635">
          <p15:clr>
            <a:srgbClr val="F26B43"/>
          </p15:clr>
        </p15:guide>
        <p15:guide id="26" pos="5862">
          <p15:clr>
            <a:srgbClr val="F26B43"/>
          </p15:clr>
        </p15:guide>
        <p15:guide id="27" pos="6089">
          <p15:clr>
            <a:srgbClr val="F26B43"/>
          </p15:clr>
        </p15:guide>
        <p15:guide id="28" pos="6316">
          <p15:clr>
            <a:srgbClr val="F26B43"/>
          </p15:clr>
        </p15:guide>
        <p15:guide id="29" pos="6542">
          <p15:clr>
            <a:srgbClr val="F26B43"/>
          </p15:clr>
        </p15:guide>
        <p15:guide id="30" orient="horz" pos="113">
          <p15:clr>
            <a:srgbClr val="F26B43"/>
          </p15:clr>
        </p15:guide>
        <p15:guide id="31" orient="horz" pos="340">
          <p15:clr>
            <a:srgbClr val="F26B43"/>
          </p15:clr>
        </p15:guide>
        <p15:guide id="32" orient="horz" pos="567">
          <p15:clr>
            <a:srgbClr val="F26B43"/>
          </p15:clr>
        </p15:guide>
        <p15:guide id="33" orient="horz" pos="794">
          <p15:clr>
            <a:srgbClr val="F26B43"/>
          </p15:clr>
        </p15:guide>
        <p15:guide id="34" orient="horz" pos="1020">
          <p15:clr>
            <a:srgbClr val="F26B43"/>
          </p15:clr>
        </p15:guide>
        <p15:guide id="35" orient="horz" pos="1247">
          <p15:clr>
            <a:srgbClr val="F26B43"/>
          </p15:clr>
        </p15:guide>
        <p15:guide id="36" orient="horz" pos="1474">
          <p15:clr>
            <a:srgbClr val="F26B43"/>
          </p15:clr>
        </p15:guide>
        <p15:guide id="37" orient="horz" pos="1701">
          <p15:clr>
            <a:srgbClr val="F26B43"/>
          </p15:clr>
        </p15:guide>
        <p15:guide id="38" orient="horz" pos="1927">
          <p15:clr>
            <a:srgbClr val="F26B43"/>
          </p15:clr>
        </p15:guide>
        <p15:guide id="39" orient="horz" pos="2154">
          <p15:clr>
            <a:srgbClr val="F26B43"/>
          </p15:clr>
        </p15:guide>
        <p15:guide id="40" orient="horz" pos="2381">
          <p15:clr>
            <a:srgbClr val="F26B43"/>
          </p15:clr>
        </p15:guide>
        <p15:guide id="41" orient="horz" pos="2608">
          <p15:clr>
            <a:srgbClr val="F26B43"/>
          </p15:clr>
        </p15:guide>
        <p15:guide id="42" orient="horz" pos="2835">
          <p15:clr>
            <a:srgbClr val="F26B43"/>
          </p15:clr>
        </p15:guide>
        <p15:guide id="43" orient="horz" pos="3061">
          <p15:clr>
            <a:srgbClr val="F26B43"/>
          </p15:clr>
        </p15:guide>
        <p15:guide id="44" orient="horz" pos="3288">
          <p15:clr>
            <a:srgbClr val="F26B43"/>
          </p15:clr>
        </p15:guide>
        <p15:guide id="45" orient="horz" pos="3515">
          <p15:clr>
            <a:srgbClr val="F26B43"/>
          </p15:clr>
        </p15:guide>
        <p15:guide id="46" orient="horz" pos="3742">
          <p15:clr>
            <a:srgbClr val="F26B43"/>
          </p15:clr>
        </p15:guide>
        <p15:guide id="47" orient="horz" pos="3968">
          <p15:clr>
            <a:srgbClr val="F26B43"/>
          </p15:clr>
        </p15:guide>
        <p15:guide id="48" orient="horz" pos="4195">
          <p15:clr>
            <a:srgbClr val="F26B43"/>
          </p15:clr>
        </p15:guide>
        <p15:guide id="49" orient="horz" pos="4422">
          <p15:clr>
            <a:srgbClr val="F26B43"/>
          </p15:clr>
        </p15:guide>
        <p15:guide id="50" orient="horz" pos="464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tytuł 4">
            <a:extLst>
              <a:ext uri="{FF2B5EF4-FFF2-40B4-BE49-F238E27FC236}">
                <a16:creationId xmlns:a16="http://schemas.microsoft.com/office/drawing/2014/main" id="{0F4B11A1-2445-C731-5567-0EBA6FAF89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5888" y="3779838"/>
            <a:ext cx="7920037" cy="1656184"/>
          </a:xfrm>
        </p:spPr>
        <p:txBody>
          <a:bodyPr>
            <a:normAutofit/>
          </a:bodyPr>
          <a:lstStyle/>
          <a:p>
            <a:r>
              <a:rPr lang="pl-PL" dirty="0"/>
              <a:t>     </a:t>
            </a:r>
            <a:endParaRPr lang="pl-PL" sz="40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75710AC-6B89-5A43-8394-467DB3635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26" y="2699717"/>
            <a:ext cx="9145016" cy="374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8229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4C3387-57F4-EB84-D6C9-F21D7400F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426" y="2749136"/>
            <a:ext cx="8639773" cy="88668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Przedsięwzięcie 2.2. </a:t>
            </a:r>
            <a:b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Rozwijanie pozarolniczej działalności gospodarczej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950 000,00 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€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(4 081 675,00)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2E2C90D-1D4A-842B-651C-E0539E600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442" y="3779837"/>
            <a:ext cx="8319527" cy="252028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Pomoc przyznaje się: </a:t>
            </a: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formie zwrotu części kosztów kwalifikowalnych.</a:t>
            </a: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wysokości nie niższej niż 50 tys. zł i nie wyższej niż 500 tys. zł</a:t>
            </a: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wysokości zgodnej z poziomem dofinansowania, wynoszącym do 65% kosztów</a:t>
            </a: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jeżeli wnioskodawca co najmniej od roku poprzedzającego dzień złożenia WOPP posiada miejsce wykonywania działalności gospodarczej oznaczone adresem wpisanym do CEIDG na obszarze wiejskim objętym LSR– w przypadku wnioskodawcy będącego osobą fizyczną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C80B760-ECEF-50E7-C768-84B3ABB95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042" y="395461"/>
            <a:ext cx="2918927" cy="136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30449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07169D-DB13-CE10-FE98-7F03C4788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426" y="2697881"/>
            <a:ext cx="8639773" cy="86593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Przedsięwzięcie 3.1 </a:t>
            </a:r>
            <a:b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Działania na rzecz poprawy dostępu do małej infrastruktury publicznej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1 780 000,00 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€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(7 647 770,00)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3A44436-4860-F813-A046-A9C144913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442" y="3563813"/>
            <a:ext cx="8319527" cy="2736304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zakresie poprawy dostępu do małej infrastruktury publicznej pomoc przyznaje się JSFP albo organizacji pozarządowej.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Pomoc przyznaje się: </a:t>
            </a: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formie zwrotu części kosztów kwalifikowalnych.</a:t>
            </a: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wysokości nie niższej niż 50 tys. zł i nie wyższej niż 500 tys. zł</a:t>
            </a: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75% kosztów kwalifikowalnych – w przypadku operacji realizowanych przez JSFP, z czego pomoc finansowana 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 EFRROW wynosi maksymalnie 55% kosztów kwalifikowalnych, a pozostałe 20% kosztów kwalifikowalnych 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 środków budżetu państwa;</a:t>
            </a: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zakresie poprawa dostępu do usług dla lokalnych społeczności pomoc przyznaje się, jeżeli operacja zakłada, iż efekty operacji będą służyły zaspokajaniu potrzeb społeczności lokalnej, a ewentualne obiekty infrastruktury powstające w ramach tych operacji będą ogólnodostępne oraz koszty całkowite operacji nie przekroczą 1 mln euro.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028F40C-C8F1-0FA4-C4B8-C418D39FE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994" y="258828"/>
            <a:ext cx="3076182" cy="144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03894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EF89-78D9-1614-F25C-DDD4CE90E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A6ED4095-82A6-7688-2321-1F9583EC05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3658" y="5364013"/>
            <a:ext cx="6133117" cy="792088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EFS + - </a:t>
            </a:r>
            <a:r>
              <a:rPr lang="pl-PL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1 200 000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€    (5 155 800,00)</a:t>
            </a:r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8585199-D573-E18B-F00D-3CDD552CE8B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612313" y="7019925"/>
            <a:ext cx="1079500" cy="179388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12</a:t>
            </a:fld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6858FA5-5D38-B1AD-B769-5C756B2F4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079" y="754647"/>
            <a:ext cx="2946777" cy="3035180"/>
          </a:xfrm>
          <a:prstGeom prst="rect">
            <a:avLst/>
          </a:prstGeom>
        </p:spPr>
      </p:pic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5E6DFBF4-713A-AA14-6688-72B30E42B42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4" b="80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99496079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A0D77-25CB-567A-13FA-0CDF6B851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6A4C2C3E-AC2F-9916-54E4-343C110782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5427" y="2195661"/>
            <a:ext cx="8280498" cy="3672408"/>
          </a:xfrm>
        </p:spPr>
        <p:txBody>
          <a:bodyPr>
            <a:normAutofit/>
          </a:bodyPr>
          <a:lstStyle/>
          <a:p>
            <a:pPr algn="ctr"/>
            <a:endParaRPr lang="pl-PL" dirty="0"/>
          </a:p>
          <a:p>
            <a:pPr algn="ctr"/>
            <a:endParaRPr lang="pl-PL" sz="1600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235C1A4A-6747-F722-5418-BD0E5FB63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888" y="107429"/>
            <a:ext cx="3690089" cy="1728192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1C5ABFB9-1B8C-9E68-D497-E3992C23EB49}"/>
              </a:ext>
            </a:extLst>
          </p:cNvPr>
          <p:cNvSpPr txBox="1"/>
          <p:nvPr/>
        </p:nvSpPr>
        <p:spPr>
          <a:xfrm>
            <a:off x="1313459" y="2915741"/>
            <a:ext cx="8136904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3600" b="1" dirty="0"/>
              <a:t>Główne tematy dotyczące EFS +:</a:t>
            </a:r>
          </a:p>
          <a:p>
            <a:pPr marL="457200" indent="-457200" algn="just">
              <a:buAutoNum type="arabicPeriod"/>
            </a:pPr>
            <a:r>
              <a:rPr lang="pl-PL" sz="2400" b="1" dirty="0"/>
              <a:t>Warunki do realizacji dla Grantów</a:t>
            </a:r>
          </a:p>
          <a:p>
            <a:pPr marL="457200" indent="-457200" algn="just">
              <a:buAutoNum type="arabicPeriod"/>
            </a:pPr>
            <a:r>
              <a:rPr lang="pl-PL" sz="2400" b="1" dirty="0"/>
              <a:t>Dużo pytań dotyczących form realizacji zajęć </a:t>
            </a:r>
          </a:p>
          <a:p>
            <a:pPr marL="457200" indent="-457200" algn="just">
              <a:buAutoNum type="arabicPeriod"/>
            </a:pPr>
            <a:r>
              <a:rPr lang="pl-PL" sz="2400" b="1" dirty="0"/>
              <a:t>Określanie pojęcia dostępności w realizacji grantów</a:t>
            </a:r>
          </a:p>
          <a:p>
            <a:pPr marL="457200" indent="-457200" algn="just">
              <a:buAutoNum type="arabicPeriod"/>
            </a:pPr>
            <a:r>
              <a:rPr lang="pl-PL" sz="2400" b="1" dirty="0"/>
              <a:t>Promowanie podmiotów z obszaru LSR w Kryteriach</a:t>
            </a:r>
          </a:p>
          <a:p>
            <a:pPr marL="457200" indent="-457200" algn="just">
              <a:buAutoNum type="arabicPeriod"/>
            </a:pPr>
            <a:r>
              <a:rPr lang="pl-PL" sz="2400" b="1" dirty="0"/>
              <a:t>Rozszerzenie katalogu form zajęć o potrzebne w obecnym okresie zagrożenia militarne</a:t>
            </a:r>
          </a:p>
          <a:p>
            <a:pPr marL="457200" indent="-457200" algn="just">
              <a:buAutoNum type="arabicPeriod"/>
            </a:pPr>
            <a:r>
              <a:rPr lang="pl-PL" sz="2400" b="1" dirty="0"/>
              <a:t>Aktywizacja seniorów i osób wykluczonych</a:t>
            </a:r>
          </a:p>
          <a:p>
            <a:pPr marL="457200" indent="-457200" algn="just">
              <a:buAutoNum type="arabicPeriod"/>
            </a:pP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140672590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5592E3-EFCB-7707-4FD4-E3608B992D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426" y="2697880"/>
            <a:ext cx="8639773" cy="86593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Przedsięwzięcie 1.1 </a:t>
            </a:r>
            <a:b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Działania na rzecz przełamywania stereotypów związanych z płcią </a:t>
            </a:r>
            <a:b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150 000,00 € (644 475,00)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76B0DC7-6831-9B0B-1714-64653AD859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5426" y="3563813"/>
            <a:ext cx="8463543" cy="2736304"/>
          </a:xfrm>
        </p:spPr>
        <p:txBody>
          <a:bodyPr>
            <a:normAutofit fontScale="62500" lnSpcReduction="20000"/>
          </a:bodyPr>
          <a:lstStyle/>
          <a:p>
            <a:pPr marL="174625" marR="22860" indent="-7938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ramach przedsięwzięcia przewidziano następujące formy wsparcia i typy projektów: </a:t>
            </a: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4625" marR="22860" indent="-7938" algn="just">
              <a:lnSpc>
                <a:spcPct val="120000"/>
              </a:lnSpc>
              <a:spcBef>
                <a:spcPts val="0"/>
              </a:spcBef>
            </a:pPr>
            <a:r>
              <a:rPr lang="pl-PL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Podnoszenie wiedzy i świadomości osób zajmujących się edukacją i pracą z dziećmi i młodzieżą nt. stereotypów płci i specyfiki potrzeb osób różnej płci w tym także przemocy rówieśniczej uwarunkowanej przekonaniami związanymi z płcią;</a:t>
            </a:r>
            <a:endParaRPr lang="pl-PL" sz="1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4625" marR="22860" indent="-7938" algn="just">
              <a:lnSpc>
                <a:spcPct val="120000"/>
              </a:lnSpc>
              <a:spcBef>
                <a:spcPts val="0"/>
              </a:spcBef>
            </a:pPr>
            <a:r>
              <a:rPr lang="pl-PL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kluby rodzica - miejsca spotkań rodziców, zależnie od potrzeb ukierunkowane na:</a:t>
            </a:r>
            <a:endParaRPr lang="pl-PL" sz="1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4625" marR="22860" indent="-7938" algn="just">
              <a:lnSpc>
                <a:spcPct val="120000"/>
              </a:lnSpc>
              <a:spcBef>
                <a:spcPts val="0"/>
              </a:spcBef>
            </a:pPr>
            <a:r>
              <a:rPr lang="pl-PL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wsparcie dla kobiet (wymiana doświadczeń, warsztaty motywujące, psychologiczne, coaching, kręgi wsparcia) próbujących godzić życie zawodowe z rodzinnym, wzmacniające poczucie własnej wartości i motywację do przełamywania stereotypów </a:t>
            </a:r>
            <a:br>
              <a:rPr lang="pl-PL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dot. roli kobiet i rozwoju osobistego;</a:t>
            </a:r>
            <a:endParaRPr lang="pl-PL" sz="1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4625" marR="22860" indent="-7938" algn="just">
              <a:lnSpc>
                <a:spcPct val="120000"/>
              </a:lnSpc>
              <a:spcBef>
                <a:spcPts val="0"/>
              </a:spcBef>
            </a:pPr>
            <a:r>
              <a:rPr lang="pl-PL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wsparcie dla mężczyzn (wymiana doświadczeń, warsztaty motywujące, psychologiczne, coaching, kręgi wsparcia) próbujących przełamywać stereotypy związane z rolą mężczyzn w rodzinie i społeczeństwie, zachęcające do większego zaangażowania </a:t>
            </a:r>
            <a:br>
              <a:rPr lang="pl-PL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się w obowiązki opiekuńcze.</a:t>
            </a:r>
            <a:endParaRPr lang="pl-PL" sz="1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4625" marR="22860" indent="-7938" algn="just">
              <a:lnSpc>
                <a:spcPct val="120000"/>
              </a:lnSpc>
              <a:spcBef>
                <a:spcPts val="0"/>
              </a:spcBef>
            </a:pPr>
            <a:r>
              <a:rPr lang="pl-PL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Kluby rodzica mogą przewidywać wspólne działania dla kobiet i mężczyzn, w zakresie wskazanym powyżej;</a:t>
            </a:r>
            <a:endParaRPr lang="pl-PL" sz="1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4625" indent="-7938" algn="just">
              <a:lnSpc>
                <a:spcPct val="120000"/>
              </a:lnSpc>
              <a:spcBef>
                <a:spcPts val="0"/>
              </a:spcBef>
            </a:pPr>
            <a:r>
              <a:rPr lang="pl-PL" sz="1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Zwiększenie udziału oraz wzmocnienie pozycji kobiet na rynku pracy poprzez działania wspierające rozpoczęcie, utrzymanie </a:t>
            </a:r>
            <a:br>
              <a:rPr lang="pl-PL" sz="1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pl-PL" sz="1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lub powrót do zatrudnienia, takie jak: wsparcie prawne, z zakresu rozwoju osobistego, motywujące, psychologiczne, wzmacniające poczucie własnej wartości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AF4DEDE-AE9A-119A-BAED-67BE6AF78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617" y="253282"/>
            <a:ext cx="3382582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29203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371ACB-55CC-456A-13D2-F83B76286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426" y="2697881"/>
            <a:ext cx="8639773" cy="79392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Przedsięwzięcie 1.2 </a:t>
            </a:r>
            <a:b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Działania na rzecz dzieci i młodzieży poza edukacją formalną </a:t>
            </a:r>
            <a:b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300 000,00 € (1 288 950,00) 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8F6E35B-218B-026D-48BA-8B910FB809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442" y="3491805"/>
            <a:ext cx="8319527" cy="2808312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 ramach przedsięwzięcia przewidziano następujące formy wsparcia i typy projektów: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l-PL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rozwijanie umiejętności społecznych i obywatelskich, zwłaszcza uczniów i uczennic zagrożonych wypadnięciem z systemu szkolnego, poprzez utworzenie i wsparcie na rzecz tworzenia </a:t>
            </a:r>
            <a:br>
              <a:rPr lang="pl-PL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pl-PL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 funkcjonowania edukacyjnych klubów młodzieżowych. W ramach klubów możliwa jest realizacja różnorodnego obszaru tematycznego, uwzględniającego zainteresowania, zdolności, potrzeby </a:t>
            </a:r>
            <a:br>
              <a:rPr lang="pl-PL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pl-PL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oraz predyspozycje dzieci i młodzieży np. zajęcia filmowe, muzyczne, artystyczne, sportowe, </a:t>
            </a:r>
            <a:br>
              <a:rPr lang="pl-PL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pl-PL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z robotyki, programowania, nt. lokalnej tożsamości i kultury realizację spotkań, warsztatów i wizyt studyjnych;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Rozwijanie uzdolnień dzieci oraz młodzieży i ukierunkowanych na osiągnięcie określonego celu edukacyjnego (np. przygotowanie i udział w krajowym lub międzynarodowym konkursie naukowym 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l-PL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projekty przyczyniające się do wzrostu wiedzy i nabywania umiejętności przydatnych w wyborze ścieżek kształcenia i w przyszłym życiu zawodowym, np. poprzez warsztaty w obszarze ginących zawodów i związane z tradycją regionu.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D640F20-1EC5-96B4-56A5-5B6F059A4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978" y="107429"/>
            <a:ext cx="3681489" cy="172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39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9F04AE-E29F-9439-B3F9-8ABF8A673D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426" y="2697880"/>
            <a:ext cx="8639773" cy="86593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Przedsięwzięcie 1.3 </a:t>
            </a:r>
            <a:b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Działania na rzecz aktywizacji osób dorosłych </a:t>
            </a:r>
            <a:b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265 000,00 € (1 138 572,50) 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04F5F78-6B67-5955-DE88-5934A203AC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442" y="3563813"/>
            <a:ext cx="8319527" cy="2736304"/>
          </a:xfrm>
        </p:spPr>
        <p:txBody>
          <a:bodyPr anchor="ctr"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pl-PL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ramach przedsięwzięcia przewidziano 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tworzenie Lokalnych Ośrodków Wiedzy i Edukacji LOWE), które angażują mieszkańców lokalnej społeczności w rozwijanie kompetencji życiowych, społecznych i zawodowych.</a:t>
            </a:r>
            <a:endParaRPr lang="pl-PL" sz="36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4973DBB-D036-9CC2-1E31-010DA75E9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452" y="4572"/>
            <a:ext cx="3905747" cy="182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37331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7B566C-C5D3-9573-5E59-6F210737D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426" y="2697881"/>
            <a:ext cx="8639773" cy="86593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Przedsięwzięcie 1.4 </a:t>
            </a:r>
            <a:b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Działania na rzecz aktywizacji społecznej osób starszych 60+ </a:t>
            </a:r>
            <a:b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485 000,00 € (2 083 802,50)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50DC922-7A0D-DF82-5F01-57F05F98D2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442" y="3563813"/>
            <a:ext cx="8319527" cy="2736304"/>
          </a:xfrm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ramach przedsięwzięcia przewidziano następujące formy wsparcia i typy projektów:</a:t>
            </a: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Działania na rzecz integracji seniorów, pozwalające uchronić tę grupę społeczną przed izolacją i wykluczeniem społecznym:</a:t>
            </a: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tworzenie i funkcjonowanie klubów seniora;</a:t>
            </a: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funkcjonowanie uniwersytetów trzeciego wieku;</a:t>
            </a: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pl-PL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zajęcia aktywizacyjne prowadzone przez uniwersytety trzeciego wieku;</a:t>
            </a: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uzupełniająco, w ramach klubów seniora oraz gospodarstw opiekuńczych: inne działania mające na celu wsparcie i integrację osób starszych, uwzględniające udział rodziny i całego środowiska w tworzeniu lokalnych sieci integracji i samopomocy obejmujące:</a:t>
            </a: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organizację wydarzeń włączających środowisko lokalne w problemy osób starszych: np. dnia sąsiada, pikników i wigilii sąsiedzkich;</a:t>
            </a: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spotkania o charakterze międzypokoleniowym, np. z młodzieżą szkolną lub grupami przedszkolnymi, mające na celu wymianę doświadczeń, wzajemną edukację i pomoc;</a:t>
            </a: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spotkania klubów </a:t>
            </a:r>
            <a:r>
              <a:rPr lang="pl-PL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wolontariackich</a:t>
            </a: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których celem jest pomoc osobom starszym i samopomoc, w tym organizacja banków wolnego czasu;</a:t>
            </a: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akcje proekologiczne organizowane wspólnie z młodzieżą zwiększające udział młodych i starszych w kształtowaniu środowiska życia, estetyki dzielnicy, osiedla;</a:t>
            </a: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• przedstawienia grup teatralnych, zespołów pieśni i tańca z klubów seniora w szkole/przedszkolu lub odwiedziny grup przedszkolnych/szkolnych/ognisk kulturalnych w klubie seniora.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BAEB831-B019-DCB2-A1F0-FFA5904BB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168" y="107429"/>
            <a:ext cx="3855031" cy="180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88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1E5A9-AD60-585A-02C3-DE84694FB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952DD3C1-372F-AE3E-BDB8-BBE3D4F9CC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3658" y="5364013"/>
            <a:ext cx="6133117" cy="792088"/>
          </a:xfrm>
        </p:spPr>
        <p:txBody>
          <a:bodyPr>
            <a:normAutofit fontScale="90000"/>
          </a:bodyPr>
          <a:lstStyle/>
          <a:p>
            <a:r>
              <a:rPr lang="pl-PL" dirty="0"/>
              <a:t>Podpisanie umów na Kluby Młodzieżowe 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01CE6F8-2D38-AA2A-81A8-625C7CE192A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612313" y="7019925"/>
            <a:ext cx="1079500" cy="179388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18</a:t>
            </a:fld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E286D2A-F44D-C548-348D-77FA7D6E4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079" y="754647"/>
            <a:ext cx="2946777" cy="3035180"/>
          </a:xfrm>
          <a:prstGeom prst="rect">
            <a:avLst/>
          </a:prstGeom>
        </p:spPr>
      </p:pic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71282B39-55BF-FAE1-F4FF-6482778EFBE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6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3242341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9DBEB-7249-5422-23A8-6C768BB6B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1F3D68B3-486A-39A9-2B56-F8D0134F23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7634" y="5348139"/>
            <a:ext cx="6768752" cy="648546"/>
          </a:xfrm>
        </p:spPr>
        <p:txBody>
          <a:bodyPr>
            <a:normAutofit fontScale="90000"/>
          </a:bodyPr>
          <a:lstStyle/>
          <a:p>
            <a:r>
              <a:rPr lang="pl-PL" dirty="0"/>
              <a:t> Realizacja grantów  - Kluby Młodzieżowe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2759C16-5839-92B6-DE6C-656A11111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0" y="4915294"/>
            <a:ext cx="2698401" cy="126375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17CB62C-185F-2175-2A03-FEAB15EF6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712" y="35421"/>
            <a:ext cx="3914101" cy="518457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D14C883-5304-8EE2-BA6B-10B404B73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" y="0"/>
            <a:ext cx="6768752" cy="449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3118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D4606-544C-8CF5-269E-67F91889F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62EF5F66-D59B-23B2-49AB-4AD45DD07A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5887" y="2915741"/>
            <a:ext cx="7920037" cy="2952328"/>
          </a:xfrm>
        </p:spPr>
        <p:txBody>
          <a:bodyPr>
            <a:normAutofit/>
          </a:bodyPr>
          <a:lstStyle/>
          <a:p>
            <a:pPr algn="ctr"/>
            <a:endParaRPr lang="pl-PL" dirty="0"/>
          </a:p>
          <a:p>
            <a:pPr algn="ctr"/>
            <a:endParaRPr lang="pl-PL" sz="1600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2EC949E-C7F6-2CEB-1C00-432B4BD06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888" y="107429"/>
            <a:ext cx="3690089" cy="1728192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22A57F50-7290-C65A-CF19-953BEBFC9149}"/>
              </a:ext>
            </a:extLst>
          </p:cNvPr>
          <p:cNvSpPr txBox="1"/>
          <p:nvPr/>
        </p:nvSpPr>
        <p:spPr>
          <a:xfrm>
            <a:off x="4985866" y="2915741"/>
            <a:ext cx="4680520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/>
              <a:t>    </a:t>
            </a:r>
            <a:r>
              <a:rPr lang="pl-PL" sz="6600" b="1" dirty="0"/>
              <a:t>FORUM </a:t>
            </a:r>
          </a:p>
          <a:p>
            <a:r>
              <a:rPr lang="pl-PL" sz="6600" b="1" dirty="0"/>
              <a:t> GENERALNE</a:t>
            </a:r>
          </a:p>
          <a:p>
            <a:endParaRPr lang="pl-PL" sz="6600" b="1" dirty="0"/>
          </a:p>
          <a:p>
            <a:r>
              <a:rPr lang="pl-PL" sz="2000" b="1" dirty="0"/>
              <a:t>                                       </a:t>
            </a:r>
            <a:r>
              <a:rPr lang="pl-PL" sz="2000" b="1" dirty="0" err="1"/>
              <a:t>Gądecz</a:t>
            </a:r>
            <a:r>
              <a:rPr lang="pl-PL" sz="2000" b="1" dirty="0"/>
              <a:t>, 10.12.2025 r.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E06422D-7F75-9501-8C52-965C5DE84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" y="-23910"/>
            <a:ext cx="4983927" cy="633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29187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CD7FE4D4-6C92-A88F-7DBA-E86930DF33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5626" y="5348139"/>
            <a:ext cx="6840760" cy="648546"/>
          </a:xfrm>
        </p:spPr>
        <p:txBody>
          <a:bodyPr>
            <a:normAutofit fontScale="90000"/>
          </a:bodyPr>
          <a:lstStyle/>
          <a:p>
            <a:r>
              <a:rPr lang="pl-PL" dirty="0"/>
              <a:t> Realizacja grantów  - Kluby Młodzieżowe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8EA6807-DD2D-FA26-9CB3-D5839DBFD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0" y="4915294"/>
            <a:ext cx="2698401" cy="126375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8B1F472-9DD1-99AD-60CF-990BCD0BB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067" y="0"/>
            <a:ext cx="3905746" cy="521884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A73DC47-E615-5CF4-E405-8D7B60DA21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1" y="0"/>
            <a:ext cx="6769486" cy="453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24702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>
            <a:extLst>
              <a:ext uri="{FF2B5EF4-FFF2-40B4-BE49-F238E27FC236}">
                <a16:creationId xmlns:a16="http://schemas.microsoft.com/office/drawing/2014/main" id="{1C6C1EAC-B6CF-4D33-215E-3DEC6BA25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5760003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4049E3CC-A66A-22AE-FF43-0C628AC58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979837"/>
            <a:ext cx="8640382" cy="5184376"/>
          </a:xfrm>
        </p:spPr>
        <p:txBody>
          <a:bodyPr/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 marL="0" indent="0">
              <a:buNone/>
            </a:pPr>
            <a:r>
              <a:rPr lang="pl-PL" sz="4400" dirty="0"/>
              <a:t>         </a:t>
            </a:r>
            <a:r>
              <a:rPr lang="pl-PL" sz="4400" b="1" dirty="0">
                <a:solidFill>
                  <a:schemeClr val="accent1"/>
                </a:solidFill>
              </a:rPr>
              <a:t>DZIĘKUJĘ ZA UWAGĘ </a:t>
            </a:r>
          </a:p>
          <a:p>
            <a:endParaRPr lang="pl-PL" sz="4400" dirty="0"/>
          </a:p>
          <a:p>
            <a:pPr marL="0" indent="0">
              <a:buNone/>
            </a:pPr>
            <a:r>
              <a:rPr lang="pl-PL" sz="2400" dirty="0"/>
              <a:t>          </a:t>
            </a:r>
            <a:r>
              <a:rPr lang="pl-PL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Prezes Lokalnej Grupy  Działania ,,Trzy Doliny”</a:t>
            </a:r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r>
              <a:rPr lang="pl-PL" sz="4400" dirty="0"/>
              <a:t>               </a:t>
            </a:r>
            <a:r>
              <a:rPr lang="pl-PL" sz="4400" b="1" dirty="0">
                <a:solidFill>
                  <a:schemeClr val="tx2"/>
                </a:solidFill>
              </a:rPr>
              <a:t>Leszek Kuziak</a:t>
            </a:r>
          </a:p>
          <a:p>
            <a:pPr marL="0" indent="0">
              <a:buNone/>
            </a:pPr>
            <a:endParaRPr lang="pl-PL" sz="4400" b="1" dirty="0">
              <a:solidFill>
                <a:schemeClr val="tx2"/>
              </a:solidFill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16E2EDA0-37C0-1131-9610-B921E1FEA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42" y="495992"/>
            <a:ext cx="8137472" cy="328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3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414F0FFE-8F8D-98BB-7C8C-6A6B154B19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5887" y="2915741"/>
            <a:ext cx="7920037" cy="2952328"/>
          </a:xfrm>
        </p:spPr>
        <p:txBody>
          <a:bodyPr>
            <a:normAutofit/>
          </a:bodyPr>
          <a:lstStyle/>
          <a:p>
            <a:pPr algn="ctr"/>
            <a:endParaRPr lang="pl-PL" dirty="0"/>
          </a:p>
          <a:p>
            <a:pPr algn="ctr"/>
            <a:endParaRPr lang="pl-PL" sz="1600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EBE9A58-51A3-A2AE-9957-C71EC5EA3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888" y="107429"/>
            <a:ext cx="3690089" cy="1728192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A096591F-A606-5BE1-10EA-BDA27DE6FCB5}"/>
              </a:ext>
            </a:extLst>
          </p:cNvPr>
          <p:cNvSpPr txBox="1"/>
          <p:nvPr/>
        </p:nvSpPr>
        <p:spPr>
          <a:xfrm>
            <a:off x="1025426" y="2699717"/>
            <a:ext cx="8640959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pl-PL" sz="2800" b="1" dirty="0"/>
          </a:p>
          <a:p>
            <a:pPr algn="just"/>
            <a:r>
              <a:rPr lang="pl-PL" sz="2800" dirty="0"/>
              <a:t>czyli podsumowanie oczekiwań mieszkańców na podstawie spotkań </a:t>
            </a:r>
            <a:r>
              <a:rPr lang="pl-PL" sz="2800" dirty="0" err="1"/>
              <a:t>informacyjno</a:t>
            </a:r>
            <a:r>
              <a:rPr lang="pl-PL" sz="2800" dirty="0"/>
              <a:t> - konsultacyjnych w 7 gminach naszego obszaru działania, gdzie  poruszano wiele zagadnień związanych z działaniami LGD ,,Trzy Doliny” począwszy od pozyskiwania środków w ramach funduszy PS WPR i EFS+ poprzez promocję lokalnego dziedzictwa do aktywizacji lokalnej społeczności</a:t>
            </a:r>
          </a:p>
          <a:p>
            <a:pPr algn="just"/>
            <a:endParaRPr lang="pl-PL" sz="2400" b="1" dirty="0"/>
          </a:p>
          <a:p>
            <a:pPr algn="just"/>
            <a:endParaRPr lang="pl-PL" sz="2400" b="1" dirty="0"/>
          </a:p>
          <a:p>
            <a:pPr algn="just"/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val="35166886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E639A-E242-3B8B-61F5-3CD6E91A9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EE4767A3-C88D-05D1-595A-A7B2BFF9F7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3658" y="5364013"/>
            <a:ext cx="6133117" cy="792088"/>
          </a:xfrm>
        </p:spPr>
        <p:txBody>
          <a:bodyPr>
            <a:normAutofit fontScale="90000"/>
          </a:bodyPr>
          <a:lstStyle/>
          <a:p>
            <a:r>
              <a:rPr lang="pl-PL" dirty="0"/>
              <a:t>Spotkania informacyjno-konsultacyjne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7813882-2C4F-CFCB-32FE-E7C83BFB400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612313" y="7019925"/>
            <a:ext cx="1079500" cy="179388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4</a:t>
            </a:fld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D53A22D-2787-5E52-807F-F2468F92E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079" y="754647"/>
            <a:ext cx="2946777" cy="3035180"/>
          </a:xfrm>
          <a:prstGeom prst="rect">
            <a:avLst/>
          </a:prstGeom>
        </p:spPr>
      </p:pic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E6118663-BEE1-2A88-9ACB-178EA1487D5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" r="12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406430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49516-DDD6-2A4B-B7F3-186C58097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9FC31F9B-E529-E305-25F5-94619E12E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3658" y="5364013"/>
            <a:ext cx="6133117" cy="792088"/>
          </a:xfrm>
        </p:spPr>
        <p:txBody>
          <a:bodyPr>
            <a:normAutofit fontScale="90000"/>
          </a:bodyPr>
          <a:lstStyle/>
          <a:p>
            <a:r>
              <a:rPr lang="pl-PL" dirty="0"/>
              <a:t>Spotkania informacyjno-konsultacyjne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9222ECB-0E14-9E56-C156-DCA33687026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612313" y="7019925"/>
            <a:ext cx="1079500" cy="179388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5</a:t>
            </a:fld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7C200C0-A70A-D940-AC94-EAAB3D45E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079" y="754647"/>
            <a:ext cx="2946777" cy="3035180"/>
          </a:xfrm>
          <a:prstGeom prst="rect">
            <a:avLst/>
          </a:prstGeom>
        </p:spPr>
      </p:pic>
      <p:pic>
        <p:nvPicPr>
          <p:cNvPr id="9" name="Symbol zastępczy obrazu 8">
            <a:extLst>
              <a:ext uri="{FF2B5EF4-FFF2-40B4-BE49-F238E27FC236}">
                <a16:creationId xmlns:a16="http://schemas.microsoft.com/office/drawing/2014/main" id="{F47A2EE6-47B9-38D7-3221-3A6E475F1DC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" r="12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76997815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22AF4-9694-BA1A-BFC9-3D90D5D6A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7A703E88-0277-DBD4-5CCD-E49AB8BD7B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3658" y="5364013"/>
            <a:ext cx="6133117" cy="792088"/>
          </a:xfrm>
        </p:spPr>
        <p:txBody>
          <a:bodyPr>
            <a:normAutofit fontScale="90000"/>
          </a:bodyPr>
          <a:lstStyle/>
          <a:p>
            <a:r>
              <a:rPr lang="pl-PL" dirty="0"/>
              <a:t>Spotkania informacyjno-konsultacyjne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B9AB35C-40D6-5972-2B81-A98FBB6F5B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612313" y="7019925"/>
            <a:ext cx="1079500" cy="179388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6</a:t>
            </a:fld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DE4B288-C04A-9EB8-A335-EAC7E2730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079" y="754647"/>
            <a:ext cx="2946777" cy="3035180"/>
          </a:xfrm>
          <a:prstGeom prst="rect">
            <a:avLst/>
          </a:prstGeom>
        </p:spPr>
      </p:pic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A2DAB552-07C9-28EB-C9D6-2B9B3AA527E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2" r="21142"/>
          <a:stretch>
            <a:fillRect/>
          </a:stretch>
        </p:blipFill>
        <p:spPr>
          <a:xfrm rot="5400000">
            <a:off x="781844" y="-1426212"/>
            <a:ext cx="5221288" cy="6784975"/>
          </a:xfrm>
        </p:spPr>
      </p:pic>
    </p:spTree>
    <p:extLst>
      <p:ext uri="{BB962C8B-B14F-4D97-AF65-F5344CB8AC3E}">
        <p14:creationId xmlns:p14="http://schemas.microsoft.com/office/powerpoint/2010/main" val="254408983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48C26-2231-8568-B4F2-302257A5C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02BF4FD2-9205-A607-DF12-14DF5ACD3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5427" y="2195661"/>
            <a:ext cx="8280498" cy="3672408"/>
          </a:xfrm>
        </p:spPr>
        <p:txBody>
          <a:bodyPr>
            <a:normAutofit/>
          </a:bodyPr>
          <a:lstStyle/>
          <a:p>
            <a:pPr algn="ctr"/>
            <a:endParaRPr lang="pl-PL" dirty="0"/>
          </a:p>
          <a:p>
            <a:pPr algn="ctr"/>
            <a:endParaRPr lang="pl-PL" sz="1600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A038099-6B16-64B3-18A3-2FE7FDBB1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888" y="107429"/>
            <a:ext cx="3690089" cy="1728192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ADDBDC4-4AA5-398E-B6D4-41DEBA698331}"/>
              </a:ext>
            </a:extLst>
          </p:cNvPr>
          <p:cNvSpPr txBox="1"/>
          <p:nvPr/>
        </p:nvSpPr>
        <p:spPr>
          <a:xfrm>
            <a:off x="1313459" y="2915741"/>
            <a:ext cx="813690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3600" b="1" dirty="0"/>
              <a:t>Główne tematy dotyczące PS WPR :</a:t>
            </a:r>
          </a:p>
          <a:p>
            <a:pPr marL="457200" indent="-457200" algn="just">
              <a:buAutoNum type="arabicPeriod"/>
            </a:pPr>
            <a:r>
              <a:rPr lang="pl-PL" sz="2400" b="1" dirty="0"/>
              <a:t>Warunki do spełnienia dla projektów Start DG i Rozwój DG</a:t>
            </a:r>
          </a:p>
          <a:p>
            <a:pPr marL="457200" indent="-457200" algn="just">
              <a:buAutoNum type="arabicPeriod"/>
            </a:pPr>
            <a:r>
              <a:rPr lang="pl-PL" sz="2400" b="1" dirty="0"/>
              <a:t>Kryteria określające warunki punktowe</a:t>
            </a:r>
          </a:p>
          <a:p>
            <a:pPr marL="457200" indent="-457200" algn="just">
              <a:buAutoNum type="arabicPeriod"/>
            </a:pPr>
            <a:r>
              <a:rPr lang="pl-PL" sz="2400" b="1" dirty="0"/>
              <a:t>Czas procedowania wniosków do chwili podpisania umowy</a:t>
            </a:r>
          </a:p>
          <a:p>
            <a:pPr marL="457200" indent="-457200" algn="just">
              <a:buAutoNum type="arabicPeriod"/>
            </a:pPr>
            <a:r>
              <a:rPr lang="pl-PL" sz="2400" b="1" dirty="0"/>
              <a:t>Konsultacje indywidualne beneficjentów w biurze</a:t>
            </a:r>
          </a:p>
          <a:p>
            <a:pPr marL="457200" indent="-457200" algn="just">
              <a:buAutoNum type="arabicPeriod"/>
            </a:pPr>
            <a:r>
              <a:rPr lang="pl-PL" sz="2400" b="1" dirty="0"/>
              <a:t>Katalog kosztów kwalifikowanych i niekwalifikowanych</a:t>
            </a:r>
          </a:p>
          <a:p>
            <a:pPr marL="457200" indent="-457200" algn="just">
              <a:buAutoNum type="arabicPeriod"/>
            </a:pPr>
            <a:r>
              <a:rPr lang="pl-PL" sz="2400" b="1" dirty="0"/>
              <a:t>Pomysły dotyczące infrastruktury rekreacyjnej w gminach </a:t>
            </a:r>
          </a:p>
          <a:p>
            <a:pPr marL="457200" indent="-457200" algn="just">
              <a:buAutoNum type="arabicPeriod"/>
            </a:pPr>
            <a:endParaRPr lang="pl-PL" sz="2400" b="1" dirty="0"/>
          </a:p>
          <a:p>
            <a:pPr marL="457200" indent="-457200" algn="just">
              <a:buAutoNum type="arabicPeriod"/>
            </a:pPr>
            <a:endParaRPr lang="pl-PL" sz="2400" b="1" dirty="0"/>
          </a:p>
          <a:p>
            <a:pPr marL="457200" indent="-457200" algn="just">
              <a:buAutoNum type="arabicPeriod"/>
            </a:pP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1354797172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CE313-54DD-2763-B635-6488E23F3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E9E6B73F-BC75-9E55-8697-74792323C1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3658" y="5364013"/>
            <a:ext cx="6133117" cy="792088"/>
          </a:xfrm>
        </p:spPr>
        <p:txBody>
          <a:bodyPr>
            <a:normAutofit fontScale="90000"/>
          </a:bodyPr>
          <a:lstStyle/>
          <a:p>
            <a:r>
              <a:rPr lang="pl-PL" dirty="0"/>
              <a:t>PS WPR – </a:t>
            </a:r>
            <a:r>
              <a:rPr lang="pl-PL" sz="3600" dirty="0"/>
              <a:t>3 250 000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€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(13 963 625,00)</a:t>
            </a:r>
            <a:b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DE20524-6A96-EAFB-8FDD-603D5C3CBF6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612313" y="7019925"/>
            <a:ext cx="1079500" cy="179388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8</a:t>
            </a:fld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4D7FDF9-F63E-3B20-6F1F-9AE714277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079" y="754647"/>
            <a:ext cx="2946777" cy="3035180"/>
          </a:xfrm>
          <a:prstGeom prst="rect">
            <a:avLst/>
          </a:prstGeom>
        </p:spPr>
      </p:pic>
      <p:pic>
        <p:nvPicPr>
          <p:cNvPr id="13" name="Symbol zastępczy obrazu 12">
            <a:extLst>
              <a:ext uri="{FF2B5EF4-FFF2-40B4-BE49-F238E27FC236}">
                <a16:creationId xmlns:a16="http://schemas.microsoft.com/office/drawing/2014/main" id="{2C52AD17-DB4A-F98B-ED4B-167EA11A0F1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" r="12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12097086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B6AB75-6526-7770-2FDA-1EBA80850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426" y="2697880"/>
            <a:ext cx="8280499" cy="72191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pl-PL" sz="1800" dirty="0"/>
              <a:t>Przedsięwzięcie 2.1. </a:t>
            </a:r>
            <a:br>
              <a:rPr lang="pl-PL" sz="1800" dirty="0"/>
            </a:br>
            <a:r>
              <a:rPr lang="pl-PL" sz="1800" dirty="0"/>
              <a:t>Podejmowanie działalności gospodarczej </a:t>
            </a:r>
            <a:br>
              <a:rPr lang="pl-PL" sz="1800" dirty="0"/>
            </a:br>
            <a:r>
              <a:rPr lang="pl-PL" sz="1800" dirty="0"/>
              <a:t>520 000 </a:t>
            </a:r>
            <a:r>
              <a:rPr lang="pl-PL" sz="16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€ (2 234 180,00)</a:t>
            </a:r>
            <a:endParaRPr lang="pl-PL" sz="18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B0C16D5-9CFB-9F49-397A-F3FB4E2055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442" y="3563813"/>
            <a:ext cx="8280499" cy="2736304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Pomoc przyznaje się: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formie płatności ryczałtowej 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w wysokości nie niższej niż 50 tys. zł i nie wyższej niż 150 tys. zł 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w wysokości do 65% kosztów kwalifikowalnych 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jeżeli wnioskodawca co najmniej od roku poprzedzającego dzień złożenia WOPP posiada miejsce zameldowania na obszarze wiejskim objętym LSR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2955775-A727-C9A4-9004-1BB15ABCA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002" y="179437"/>
            <a:ext cx="3350975" cy="156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41730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791</TotalTime>
  <Words>1214</Words>
  <Application>Microsoft Office PowerPoint</Application>
  <PresentationFormat>Niestandardowy</PresentationFormat>
  <Paragraphs>97</Paragraphs>
  <Slides>21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6" baseType="lpstr">
      <vt:lpstr>Arial</vt:lpstr>
      <vt:lpstr>Calibri</vt:lpstr>
      <vt:lpstr>Open Sans</vt:lpstr>
      <vt:lpstr>Symbol</vt:lpstr>
      <vt:lpstr>Motyw pakietu Office</vt:lpstr>
      <vt:lpstr>Prezentacja programu PowerPoint</vt:lpstr>
      <vt:lpstr>Prezentacja programu PowerPoint</vt:lpstr>
      <vt:lpstr>Prezentacja programu PowerPoint</vt:lpstr>
      <vt:lpstr>Spotkania informacyjno-konsultacyjne</vt:lpstr>
      <vt:lpstr>Spotkania informacyjno-konsultacyjne</vt:lpstr>
      <vt:lpstr>Spotkania informacyjno-konsultacyjne</vt:lpstr>
      <vt:lpstr>Prezentacja programu PowerPoint</vt:lpstr>
      <vt:lpstr>PS WPR – 3 250 000 €    (13 963 625,00)  </vt:lpstr>
      <vt:lpstr>Przedsięwzięcie 2.1.  Podejmowanie działalności gospodarczej  520 000 € (2 234 180,00)</vt:lpstr>
      <vt:lpstr>Przedsięwzięcie 2.2.  Rozwijanie pozarolniczej działalności gospodarczej  950 000,00 € (4 081 675,00)</vt:lpstr>
      <vt:lpstr>Przedsięwzięcie 3.1  Działania na rzecz poprawy dostępu do małej infrastruktury publicznej  1 780 000,00 € (7 647 770,00)</vt:lpstr>
      <vt:lpstr>EFS + - 1 200 000 €    (5 155 800,00)</vt:lpstr>
      <vt:lpstr>Prezentacja programu PowerPoint</vt:lpstr>
      <vt:lpstr>Przedsięwzięcie 1.1  Działania na rzecz przełamywania stereotypów związanych z płcią  150 000,00 € (644 475,00)</vt:lpstr>
      <vt:lpstr>Przedsięwzięcie 1.2  Działania na rzecz dzieci i młodzieży poza edukacją formalną  300 000,00 € (1 288 950,00) </vt:lpstr>
      <vt:lpstr>Przedsięwzięcie 1.3  Działania na rzecz aktywizacji osób dorosłych  265 000,00 € (1 138 572,50) </vt:lpstr>
      <vt:lpstr>Przedsięwzięcie 1.4  Działania na rzecz aktywizacji społecznej osób starszych 60+  485 000,00 € (2 083 802,50)</vt:lpstr>
      <vt:lpstr>Podpisanie umów na Kluby Młodzieżowe </vt:lpstr>
      <vt:lpstr> Realizacja grantów  - Kluby Młodzieżowe</vt:lpstr>
      <vt:lpstr> Realizacja grantów  - Kluby Młodzieżowe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Sowiński Piotr</dc:creator>
  <cp:lastModifiedBy>LGD Trzy Doliny</cp:lastModifiedBy>
  <cp:revision>59</cp:revision>
  <dcterms:created xsi:type="dcterms:W3CDTF">2022-06-22T09:40:44Z</dcterms:created>
  <dcterms:modified xsi:type="dcterms:W3CDTF">2025-11-30T17:01:02Z</dcterms:modified>
</cp:coreProperties>
</file>